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6" d="100"/>
          <a:sy n="106" d="100"/>
        </p:scale>
        <p:origin x="-6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53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73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80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9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75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82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83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5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119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92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72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3FE2-FEF1-46A3-9D9F-4AE7E692286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7A508-39B1-4FDB-B9DB-00FED1DBB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32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241437" y="1265261"/>
            <a:ext cx="693493" cy="713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 smtClean="0"/>
              <a:t>CONTROLADORIA GERLA DO MUNICÍPIO</a:t>
            </a:r>
            <a:endParaRPr lang="pt-BR" sz="500" b="1" dirty="0"/>
          </a:p>
        </p:txBody>
      </p:sp>
      <p:sp>
        <p:nvSpPr>
          <p:cNvPr id="6" name="Retângulo 5"/>
          <p:cNvSpPr/>
          <p:nvPr/>
        </p:nvSpPr>
        <p:spPr>
          <a:xfrm>
            <a:off x="3114338" y="1263948"/>
            <a:ext cx="705514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DA SUBPREFEITURA DO JARDIM ABC</a:t>
            </a:r>
            <a:endParaRPr lang="pt-BR" sz="600" b="1" dirty="0"/>
          </a:p>
        </p:txBody>
      </p:sp>
      <p:sp>
        <p:nvSpPr>
          <p:cNvPr id="7" name="Retângulo 6"/>
          <p:cNvSpPr/>
          <p:nvPr/>
        </p:nvSpPr>
        <p:spPr>
          <a:xfrm>
            <a:off x="6615064" y="1257739"/>
            <a:ext cx="728687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 smtClean="0"/>
              <a:t>SECRETARIA MUNICIPAL DE ASSISTÊNCIA SOCIAL</a:t>
            </a:r>
            <a:endParaRPr lang="pt-BR" sz="500" b="1" dirty="0"/>
          </a:p>
        </p:txBody>
      </p:sp>
      <p:sp>
        <p:nvSpPr>
          <p:cNvPr id="8" name="Retângulo 7"/>
          <p:cNvSpPr/>
          <p:nvPr/>
        </p:nvSpPr>
        <p:spPr>
          <a:xfrm>
            <a:off x="7467656" y="1248299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 smtClean="0"/>
              <a:t>SECRETARIA MUNICIPAL DE COMPRAS, LICITAÇÕES E CONTRATOS </a:t>
            </a:r>
            <a:endParaRPr lang="pt-BR" sz="500" b="1" dirty="0"/>
          </a:p>
        </p:txBody>
      </p:sp>
      <p:sp>
        <p:nvSpPr>
          <p:cNvPr id="10" name="Retângulo 9"/>
          <p:cNvSpPr/>
          <p:nvPr/>
        </p:nvSpPr>
        <p:spPr>
          <a:xfrm>
            <a:off x="9198440" y="1248297"/>
            <a:ext cx="687131" cy="702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b="1" dirty="0" smtClean="0"/>
              <a:t>SECRETARIA MUNICIPAL DE DESENVOLVIMENTO, TURIMO E TRABALHO</a:t>
            </a:r>
            <a:endParaRPr lang="pt-BR" sz="450" b="1" dirty="0"/>
          </a:p>
        </p:txBody>
      </p:sp>
      <p:sp>
        <p:nvSpPr>
          <p:cNvPr id="11" name="Retângulo 10"/>
          <p:cNvSpPr/>
          <p:nvPr/>
        </p:nvSpPr>
        <p:spPr>
          <a:xfrm>
            <a:off x="5753603" y="1276091"/>
            <a:ext cx="710247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ARTICULAÇÕES</a:t>
            </a:r>
            <a:endParaRPr lang="pt-BR" sz="600" b="1" dirty="0"/>
          </a:p>
        </p:txBody>
      </p:sp>
      <p:sp>
        <p:nvSpPr>
          <p:cNvPr id="12" name="Retângulo 11"/>
          <p:cNvSpPr/>
          <p:nvPr/>
        </p:nvSpPr>
        <p:spPr>
          <a:xfrm>
            <a:off x="4840395" y="1276091"/>
            <a:ext cx="702717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AGRICULTURA</a:t>
            </a:r>
            <a:endParaRPr lang="pt-BR" sz="600" b="1" dirty="0"/>
          </a:p>
        </p:txBody>
      </p:sp>
      <p:sp>
        <p:nvSpPr>
          <p:cNvPr id="14" name="Retângulo 13"/>
          <p:cNvSpPr/>
          <p:nvPr/>
        </p:nvSpPr>
        <p:spPr>
          <a:xfrm>
            <a:off x="3981336" y="1265261"/>
            <a:ext cx="707144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50" b="1" dirty="0" smtClean="0"/>
              <a:t>SECRETARIA MUNICIPAL DE ADMINISTRAÇÃO</a:t>
            </a:r>
            <a:endParaRPr lang="pt-BR" sz="550" b="1" dirty="0"/>
          </a:p>
        </p:txBody>
      </p:sp>
      <p:sp>
        <p:nvSpPr>
          <p:cNvPr id="15" name="Retângulo 14"/>
          <p:cNvSpPr/>
          <p:nvPr/>
        </p:nvSpPr>
        <p:spPr>
          <a:xfrm>
            <a:off x="5263176" y="531378"/>
            <a:ext cx="695849" cy="588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GABINETE DO PREFEITO</a:t>
            </a:r>
            <a:endParaRPr lang="pt-BR" sz="600" dirty="0"/>
          </a:p>
        </p:txBody>
      </p:sp>
      <p:sp>
        <p:nvSpPr>
          <p:cNvPr id="17" name="Retângulo 16"/>
          <p:cNvSpPr/>
          <p:nvPr/>
        </p:nvSpPr>
        <p:spPr>
          <a:xfrm>
            <a:off x="10973766" y="1257738"/>
            <a:ext cx="693493" cy="713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ESPORTE</a:t>
            </a:r>
            <a:endParaRPr lang="pt-BR" sz="600" b="1" dirty="0"/>
          </a:p>
        </p:txBody>
      </p:sp>
      <p:sp>
        <p:nvSpPr>
          <p:cNvPr id="18" name="Retângulo 17"/>
          <p:cNvSpPr/>
          <p:nvPr/>
        </p:nvSpPr>
        <p:spPr>
          <a:xfrm>
            <a:off x="431592" y="1265261"/>
            <a:ext cx="695849" cy="713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GABINETE DO VICE-PREFEITO</a:t>
            </a:r>
            <a:endParaRPr lang="pt-BR" sz="600" b="1" dirty="0"/>
          </a:p>
        </p:txBody>
      </p:sp>
      <p:sp>
        <p:nvSpPr>
          <p:cNvPr id="19" name="Retângulo 18"/>
          <p:cNvSpPr/>
          <p:nvPr/>
        </p:nvSpPr>
        <p:spPr>
          <a:xfrm>
            <a:off x="1361896" y="1260736"/>
            <a:ext cx="687131" cy="746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AGÊNCIA DE REGULAÇÃO, CONTROLE E FISCALIZAÇÃO DE SERVIÇOS PÚBLICOS - ARCO</a:t>
            </a:r>
            <a:endParaRPr lang="pt-BR" sz="600" b="1" dirty="0"/>
          </a:p>
        </p:txBody>
      </p:sp>
      <p:sp>
        <p:nvSpPr>
          <p:cNvPr id="27" name="Retângulo 26"/>
          <p:cNvSpPr/>
          <p:nvPr/>
        </p:nvSpPr>
        <p:spPr>
          <a:xfrm>
            <a:off x="3981336" y="2143262"/>
            <a:ext cx="706767" cy="45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dirty="0" smtClean="0"/>
              <a:t>SUPERINTENDÊNCIA EXECUTIVA DE DESENVOLVIMENTO DE PESSOAS E FOLHA PAGAMENTO</a:t>
            </a:r>
            <a:endParaRPr lang="pt-BR" sz="450" dirty="0"/>
          </a:p>
        </p:txBody>
      </p:sp>
      <p:sp>
        <p:nvSpPr>
          <p:cNvPr id="28" name="Retângulo 27"/>
          <p:cNvSpPr/>
          <p:nvPr/>
        </p:nvSpPr>
        <p:spPr>
          <a:xfrm>
            <a:off x="3981327" y="4857674"/>
            <a:ext cx="706767" cy="35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600" dirty="0" smtClean="0"/>
          </a:p>
          <a:p>
            <a:pPr algn="ctr"/>
            <a:endParaRPr lang="pt-PT" sz="600" dirty="0"/>
          </a:p>
          <a:p>
            <a:pPr algn="ctr"/>
            <a:r>
              <a:rPr lang="pt-PT" sz="450" dirty="0" smtClean="0"/>
              <a:t>SUPERINTENDÊNCIA </a:t>
            </a:r>
            <a:r>
              <a:rPr lang="pt-PT" sz="450" dirty="0"/>
              <a:t>EXECUTIVA DE SUPRIMENTOS</a:t>
            </a:r>
            <a:endParaRPr lang="pt-BR" sz="450" dirty="0"/>
          </a:p>
          <a:p>
            <a:r>
              <a:rPr lang="pt-PT" dirty="0"/>
              <a:t> </a:t>
            </a:r>
            <a:endParaRPr lang="pt-BR" dirty="0"/>
          </a:p>
        </p:txBody>
      </p:sp>
      <p:sp>
        <p:nvSpPr>
          <p:cNvPr id="29" name="Retângulo 28"/>
          <p:cNvSpPr/>
          <p:nvPr/>
        </p:nvSpPr>
        <p:spPr>
          <a:xfrm>
            <a:off x="3981331" y="2718624"/>
            <a:ext cx="706767" cy="42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/>
              <a:t>C</a:t>
            </a:r>
            <a:r>
              <a:rPr lang="pt-BR" sz="500" dirty="0" smtClean="0"/>
              <a:t>HEFIA </a:t>
            </a:r>
            <a:r>
              <a:rPr lang="pt-BR" sz="500" dirty="0"/>
              <a:t>DE TECNOLOGIA DA INFORMAÇÃO – TI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3981329" y="3830298"/>
            <a:ext cx="706767" cy="445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00" dirty="0"/>
              <a:t>DIRETORIA CENTRAL DE PROTOCOLO</a:t>
            </a:r>
            <a:endParaRPr lang="pt-BR" sz="600" dirty="0"/>
          </a:p>
        </p:txBody>
      </p:sp>
      <p:sp>
        <p:nvSpPr>
          <p:cNvPr id="31" name="Retângulo 30"/>
          <p:cNvSpPr/>
          <p:nvPr/>
        </p:nvSpPr>
        <p:spPr>
          <a:xfrm>
            <a:off x="3981328" y="4332831"/>
            <a:ext cx="706767" cy="398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00" dirty="0"/>
              <a:t>DIRETORIA DO ALMOXARIFADO CENTRAL</a:t>
            </a:r>
            <a:endParaRPr lang="pt-BR" sz="600" dirty="0"/>
          </a:p>
        </p:txBody>
      </p:sp>
      <p:sp>
        <p:nvSpPr>
          <p:cNvPr id="42" name="Retângulo 41"/>
          <p:cNvSpPr/>
          <p:nvPr/>
        </p:nvSpPr>
        <p:spPr>
          <a:xfrm>
            <a:off x="6627067" y="2744217"/>
            <a:ext cx="735725" cy="413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SCFVCA</a:t>
            </a:r>
            <a:endParaRPr lang="pt-BR" sz="600" dirty="0"/>
          </a:p>
        </p:txBody>
      </p:sp>
      <p:sp>
        <p:nvSpPr>
          <p:cNvPr id="43" name="Retângulo 42"/>
          <p:cNvSpPr/>
          <p:nvPr/>
        </p:nvSpPr>
        <p:spPr>
          <a:xfrm>
            <a:off x="6636984" y="4857674"/>
            <a:ext cx="735725" cy="365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CRAS</a:t>
            </a:r>
            <a:endParaRPr lang="pt-BR" sz="600" dirty="0"/>
          </a:p>
        </p:txBody>
      </p:sp>
      <p:sp>
        <p:nvSpPr>
          <p:cNvPr id="44" name="Retângulo 43"/>
          <p:cNvSpPr/>
          <p:nvPr/>
        </p:nvSpPr>
        <p:spPr>
          <a:xfrm>
            <a:off x="6636984" y="2144259"/>
            <a:ext cx="706767" cy="451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CREAS</a:t>
            </a:r>
            <a:endParaRPr lang="pt-BR" sz="600" dirty="0"/>
          </a:p>
        </p:txBody>
      </p:sp>
      <p:sp>
        <p:nvSpPr>
          <p:cNvPr id="45" name="Retângulo 44"/>
          <p:cNvSpPr/>
          <p:nvPr/>
        </p:nvSpPr>
        <p:spPr>
          <a:xfrm>
            <a:off x="6627067" y="3274544"/>
            <a:ext cx="735725" cy="44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CENTRO COMUNITÁRIO</a:t>
            </a:r>
            <a:endParaRPr lang="pt-BR" sz="600" dirty="0"/>
          </a:p>
        </p:txBody>
      </p:sp>
      <p:sp>
        <p:nvSpPr>
          <p:cNvPr id="46" name="Retângulo 45"/>
          <p:cNvSpPr/>
          <p:nvPr/>
        </p:nvSpPr>
        <p:spPr>
          <a:xfrm>
            <a:off x="6636984" y="3830298"/>
            <a:ext cx="735725" cy="394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BOLSA FAMÍLIA</a:t>
            </a:r>
            <a:endParaRPr lang="pt-BR" sz="600" dirty="0"/>
          </a:p>
        </p:txBody>
      </p:sp>
      <p:sp>
        <p:nvSpPr>
          <p:cNvPr id="47" name="Retângulo 46"/>
          <p:cNvSpPr/>
          <p:nvPr/>
        </p:nvSpPr>
        <p:spPr>
          <a:xfrm>
            <a:off x="6636984" y="4332831"/>
            <a:ext cx="735725" cy="446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APRENDIZ DO FUTURO</a:t>
            </a:r>
            <a:endParaRPr lang="pt-BR" sz="600" dirty="0"/>
          </a:p>
        </p:txBody>
      </p:sp>
      <p:sp>
        <p:nvSpPr>
          <p:cNvPr id="48" name="Retângulo 47"/>
          <p:cNvSpPr/>
          <p:nvPr/>
        </p:nvSpPr>
        <p:spPr>
          <a:xfrm>
            <a:off x="6636984" y="5814619"/>
            <a:ext cx="735725" cy="483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CENTRO INTEGRADO DE ASSISTÊNCIA SOCIAL JARDIM ABC</a:t>
            </a:r>
            <a:endParaRPr lang="pt-BR" sz="600" dirty="0"/>
          </a:p>
        </p:txBody>
      </p:sp>
      <p:sp>
        <p:nvSpPr>
          <p:cNvPr id="49" name="Retângulo 48"/>
          <p:cNvSpPr/>
          <p:nvPr/>
        </p:nvSpPr>
        <p:spPr>
          <a:xfrm>
            <a:off x="6627067" y="5312087"/>
            <a:ext cx="735725" cy="397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SCFVI</a:t>
            </a:r>
            <a:endParaRPr lang="pt-BR" sz="600" dirty="0"/>
          </a:p>
        </p:txBody>
      </p:sp>
      <p:sp>
        <p:nvSpPr>
          <p:cNvPr id="50" name="Retângulo 49"/>
          <p:cNvSpPr/>
          <p:nvPr/>
        </p:nvSpPr>
        <p:spPr>
          <a:xfrm>
            <a:off x="6656025" y="6441897"/>
            <a:ext cx="706767" cy="370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CENTRO INTEGRADO MULTIUSO</a:t>
            </a:r>
            <a:endParaRPr lang="pt-BR" sz="600" dirty="0"/>
          </a:p>
        </p:txBody>
      </p:sp>
      <p:sp>
        <p:nvSpPr>
          <p:cNvPr id="51" name="Retângulo 50"/>
          <p:cNvSpPr/>
          <p:nvPr/>
        </p:nvSpPr>
        <p:spPr>
          <a:xfrm>
            <a:off x="7467656" y="2143262"/>
            <a:ext cx="706767" cy="45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PRESIDÊNCIA DA COMISSÃO PERMANENTE DE LICITAÇÃO</a:t>
            </a:r>
            <a:endParaRPr lang="pt-BR" sz="500" dirty="0"/>
          </a:p>
        </p:txBody>
      </p:sp>
      <p:sp>
        <p:nvSpPr>
          <p:cNvPr id="52" name="Retângulo 51"/>
          <p:cNvSpPr/>
          <p:nvPr/>
        </p:nvSpPr>
        <p:spPr>
          <a:xfrm>
            <a:off x="8322665" y="1234842"/>
            <a:ext cx="705514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/>
              <a:t>SECRETARIA MUNICIPAL DE </a:t>
            </a:r>
            <a:r>
              <a:rPr lang="pt-BR" sz="600" b="1" dirty="0" smtClean="0"/>
              <a:t>COMUNICAÇÃO</a:t>
            </a:r>
            <a:endParaRPr lang="pt-BR" sz="600" b="1" dirty="0"/>
          </a:p>
        </p:txBody>
      </p:sp>
      <p:sp>
        <p:nvSpPr>
          <p:cNvPr id="53" name="Retângulo 52"/>
          <p:cNvSpPr/>
          <p:nvPr/>
        </p:nvSpPr>
        <p:spPr>
          <a:xfrm>
            <a:off x="8321412" y="2113442"/>
            <a:ext cx="706767" cy="460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TRANSPARÊNCIA</a:t>
            </a:r>
            <a:endParaRPr lang="pt-BR" sz="600" dirty="0"/>
          </a:p>
        </p:txBody>
      </p:sp>
      <p:sp>
        <p:nvSpPr>
          <p:cNvPr id="60" name="Retângulo 59"/>
          <p:cNvSpPr/>
          <p:nvPr/>
        </p:nvSpPr>
        <p:spPr>
          <a:xfrm>
            <a:off x="10064979" y="1265261"/>
            <a:ext cx="693493" cy="713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EDUCAÇÃO E CULTURA</a:t>
            </a:r>
            <a:endParaRPr lang="pt-BR" sz="600" b="1" dirty="0"/>
          </a:p>
        </p:txBody>
      </p:sp>
      <p:sp>
        <p:nvSpPr>
          <p:cNvPr id="61" name="Retângulo 60"/>
          <p:cNvSpPr/>
          <p:nvPr/>
        </p:nvSpPr>
        <p:spPr>
          <a:xfrm>
            <a:off x="10082804" y="2106865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COORDENADORIA DE ALIMENTAÇÃO ESCOLAR</a:t>
            </a:r>
            <a:endParaRPr lang="pt-BR" sz="500" dirty="0"/>
          </a:p>
        </p:txBody>
      </p:sp>
      <p:sp>
        <p:nvSpPr>
          <p:cNvPr id="62" name="Retângulo 61"/>
          <p:cNvSpPr/>
          <p:nvPr/>
        </p:nvSpPr>
        <p:spPr>
          <a:xfrm>
            <a:off x="10089440" y="2719985"/>
            <a:ext cx="693493" cy="427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SUPERINTENDÊNCIA EXECUTIVA PEDAGÓGICA</a:t>
            </a:r>
            <a:endParaRPr lang="pt-BR" sz="500" dirty="0"/>
          </a:p>
        </p:txBody>
      </p:sp>
      <p:sp>
        <p:nvSpPr>
          <p:cNvPr id="63" name="Retângulo 62"/>
          <p:cNvSpPr/>
          <p:nvPr/>
        </p:nvSpPr>
        <p:spPr>
          <a:xfrm>
            <a:off x="10076166" y="3223666"/>
            <a:ext cx="706767" cy="4714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CENTRO INTERESCOLAR DE LÍNGUAS </a:t>
            </a:r>
            <a:endParaRPr lang="pt-BR" sz="600" dirty="0"/>
          </a:p>
        </p:txBody>
      </p:sp>
      <p:sp>
        <p:nvSpPr>
          <p:cNvPr id="64" name="Retângulo 63"/>
          <p:cNvSpPr/>
          <p:nvPr/>
        </p:nvSpPr>
        <p:spPr>
          <a:xfrm>
            <a:off x="10076165" y="3797322"/>
            <a:ext cx="706767" cy="403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FÓRUM MUNICIPAL DE EDUCAÇÃO</a:t>
            </a:r>
            <a:endParaRPr lang="pt-BR" sz="600" dirty="0"/>
          </a:p>
        </p:txBody>
      </p:sp>
      <p:sp>
        <p:nvSpPr>
          <p:cNvPr id="65" name="Retângulo 64"/>
          <p:cNvSpPr/>
          <p:nvPr/>
        </p:nvSpPr>
        <p:spPr>
          <a:xfrm>
            <a:off x="3981330" y="3276370"/>
            <a:ext cx="706767" cy="42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SUPERINTENDÊNCIA EXECUTIVA DE PATRIMÔNIO MOBILIÁRIO</a:t>
            </a:r>
            <a:endParaRPr lang="pt-BR" sz="500" dirty="0"/>
          </a:p>
        </p:txBody>
      </p:sp>
      <p:sp>
        <p:nvSpPr>
          <p:cNvPr id="66" name="Retângulo 65"/>
          <p:cNvSpPr/>
          <p:nvPr/>
        </p:nvSpPr>
        <p:spPr>
          <a:xfrm>
            <a:off x="9175168" y="2120577"/>
            <a:ext cx="706767" cy="42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CASA DO ARTESÃO</a:t>
            </a:r>
            <a:endParaRPr lang="pt-BR" sz="600" dirty="0"/>
          </a:p>
        </p:txBody>
      </p:sp>
      <p:sp>
        <p:nvSpPr>
          <p:cNvPr id="67" name="Retângulo 66"/>
          <p:cNvSpPr/>
          <p:nvPr/>
        </p:nvSpPr>
        <p:spPr>
          <a:xfrm>
            <a:off x="9202105" y="3234452"/>
            <a:ext cx="706767" cy="445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00" dirty="0" smtClean="0"/>
              <a:t>SALA DO </a:t>
            </a:r>
            <a:r>
              <a:rPr lang="pt-PT" sz="500" dirty="0" smtClean="0"/>
              <a:t>EMPREENDEDOR</a:t>
            </a:r>
            <a:endParaRPr lang="pt-BR" sz="500" dirty="0"/>
          </a:p>
        </p:txBody>
      </p:sp>
      <p:sp>
        <p:nvSpPr>
          <p:cNvPr id="68" name="Retângulo 67"/>
          <p:cNvSpPr/>
          <p:nvPr/>
        </p:nvSpPr>
        <p:spPr>
          <a:xfrm>
            <a:off x="9202106" y="2680524"/>
            <a:ext cx="706767" cy="42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700" dirty="0" smtClean="0"/>
              <a:t>SINE</a:t>
            </a:r>
            <a:endParaRPr lang="pt-BR" sz="700" dirty="0"/>
          </a:p>
        </p:txBody>
      </p:sp>
    </p:spTree>
    <p:extLst>
      <p:ext uri="{BB962C8B-B14F-4D97-AF65-F5344CB8AC3E}">
        <p14:creationId xmlns:p14="http://schemas.microsoft.com/office/powerpoint/2010/main" val="24082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20905" y="5306743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SUBSECRETARIA DO TESOURO MUNICIPAL</a:t>
            </a:r>
            <a:endParaRPr lang="pt-BR" sz="500" dirty="0"/>
          </a:p>
        </p:txBody>
      </p:sp>
      <p:sp>
        <p:nvSpPr>
          <p:cNvPr id="8" name="Retângulo 7"/>
          <p:cNvSpPr/>
          <p:nvPr/>
        </p:nvSpPr>
        <p:spPr>
          <a:xfrm>
            <a:off x="347456" y="1276874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/>
              <a:t>SECRETARIA </a:t>
            </a:r>
            <a:r>
              <a:rPr lang="pt-BR" sz="500" b="1" dirty="0" smtClean="0"/>
              <a:t>MUNICIPAL DE FINANÇAS E ORÇAMENTO</a:t>
            </a:r>
            <a:endParaRPr lang="pt-BR" sz="500" b="1" dirty="0"/>
          </a:p>
        </p:txBody>
      </p:sp>
      <p:sp>
        <p:nvSpPr>
          <p:cNvPr id="9" name="Retângulo 8"/>
          <p:cNvSpPr/>
          <p:nvPr/>
        </p:nvSpPr>
        <p:spPr>
          <a:xfrm>
            <a:off x="347456" y="2143690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DIRETORIA  DE FISCALIZAÇÃO E ARRECADAÇÃO TRIBUTÁRIA</a:t>
            </a:r>
            <a:endParaRPr lang="pt-BR" sz="500" dirty="0"/>
          </a:p>
        </p:txBody>
      </p:sp>
      <p:sp>
        <p:nvSpPr>
          <p:cNvPr id="10" name="Retângulo 9"/>
          <p:cNvSpPr/>
          <p:nvPr/>
        </p:nvSpPr>
        <p:spPr>
          <a:xfrm>
            <a:off x="320906" y="3450502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DIRETORIA DE COBRANÇA DA DÍVIDA ATIVA</a:t>
            </a:r>
            <a:endParaRPr lang="pt-BR" sz="500" dirty="0"/>
          </a:p>
        </p:txBody>
      </p:sp>
      <p:sp>
        <p:nvSpPr>
          <p:cNvPr id="11" name="Retângulo 10"/>
          <p:cNvSpPr/>
          <p:nvPr/>
        </p:nvSpPr>
        <p:spPr>
          <a:xfrm>
            <a:off x="320906" y="4017456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SUBSECRETARIA DO TESOURO MUNICIPAL</a:t>
            </a:r>
            <a:endParaRPr lang="pt-BR" sz="500" dirty="0"/>
          </a:p>
        </p:txBody>
      </p:sp>
      <p:sp>
        <p:nvSpPr>
          <p:cNvPr id="12" name="Retângulo 11"/>
          <p:cNvSpPr/>
          <p:nvPr/>
        </p:nvSpPr>
        <p:spPr>
          <a:xfrm>
            <a:off x="320906" y="4610567"/>
            <a:ext cx="706767" cy="521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SUPERINTENDÊNCIA EXECUTIVA DE FISCALIZAÇÃO</a:t>
            </a:r>
            <a:endParaRPr lang="pt-BR" sz="500" dirty="0"/>
          </a:p>
        </p:txBody>
      </p:sp>
      <p:sp>
        <p:nvSpPr>
          <p:cNvPr id="13" name="Retângulo 12"/>
          <p:cNvSpPr/>
          <p:nvPr/>
        </p:nvSpPr>
        <p:spPr>
          <a:xfrm>
            <a:off x="334180" y="2797096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dirty="0" smtClean="0"/>
              <a:t>JUNTA DE RECURSOS FISCAIS</a:t>
            </a:r>
            <a:endParaRPr lang="pt-BR" sz="500" dirty="0"/>
          </a:p>
        </p:txBody>
      </p:sp>
      <p:sp>
        <p:nvSpPr>
          <p:cNvPr id="15" name="Retângulo 14"/>
          <p:cNvSpPr/>
          <p:nvPr/>
        </p:nvSpPr>
        <p:spPr>
          <a:xfrm>
            <a:off x="5291751" y="559953"/>
            <a:ext cx="695849" cy="588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GABINETE DO PREFEITO</a:t>
            </a:r>
            <a:endParaRPr lang="pt-BR" sz="600" dirty="0"/>
          </a:p>
        </p:txBody>
      </p:sp>
      <p:sp>
        <p:nvSpPr>
          <p:cNvPr id="16" name="Retângulo 15"/>
          <p:cNvSpPr/>
          <p:nvPr/>
        </p:nvSpPr>
        <p:spPr>
          <a:xfrm>
            <a:off x="1271381" y="1276874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GOVERNO</a:t>
            </a:r>
            <a:endParaRPr lang="pt-BR" sz="600" b="1" dirty="0"/>
          </a:p>
        </p:txBody>
      </p:sp>
      <p:sp>
        <p:nvSpPr>
          <p:cNvPr id="17" name="Retângulo 16"/>
          <p:cNvSpPr/>
          <p:nvPr/>
        </p:nvSpPr>
        <p:spPr>
          <a:xfrm>
            <a:off x="4838716" y="1276874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MEIO AMBIENTE</a:t>
            </a:r>
            <a:endParaRPr lang="pt-BR" sz="600" b="1" dirty="0"/>
          </a:p>
        </p:txBody>
      </p:sp>
      <p:sp>
        <p:nvSpPr>
          <p:cNvPr id="21" name="Retângulo 20"/>
          <p:cNvSpPr/>
          <p:nvPr/>
        </p:nvSpPr>
        <p:spPr>
          <a:xfrm>
            <a:off x="2195306" y="125829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50" b="1" dirty="0" smtClean="0"/>
              <a:t>SECRETARIA MUNICIPAL DE HABITAÇÃO E REGULARIZAÇÃO FUNDIÁRIA</a:t>
            </a:r>
            <a:endParaRPr lang="pt-BR" sz="550" b="1" dirty="0"/>
          </a:p>
        </p:txBody>
      </p:sp>
      <p:sp>
        <p:nvSpPr>
          <p:cNvPr id="25" name="Retângulo 24"/>
          <p:cNvSpPr/>
          <p:nvPr/>
        </p:nvSpPr>
        <p:spPr>
          <a:xfrm>
            <a:off x="3078256" y="1290329"/>
            <a:ext cx="683171" cy="702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 smtClean="0"/>
              <a:t>SECRETARIA MUNICIPAL DE INFRAESTRUTURA, SERVIÇOS URBANOS E RURAIS</a:t>
            </a:r>
            <a:endParaRPr lang="pt-BR" sz="500" b="1" dirty="0"/>
          </a:p>
        </p:txBody>
      </p:sp>
      <p:sp>
        <p:nvSpPr>
          <p:cNvPr id="27" name="Retângulo 26"/>
          <p:cNvSpPr/>
          <p:nvPr/>
        </p:nvSpPr>
        <p:spPr>
          <a:xfrm>
            <a:off x="4797075" y="3244334"/>
            <a:ext cx="4108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0" u="none" strike="noStrike" dirty="0" smtClean="0">
                <a:solidFill>
                  <a:srgbClr val="FFFFFF"/>
                </a:solidFill>
                <a:effectLst/>
                <a:latin typeface="Inter"/>
              </a:rPr>
              <a:t>Conselho Municipal de Meio Ambiente</a:t>
            </a:r>
            <a:endParaRPr lang="pt-BR" i="0" u="none" strike="noStrike" dirty="0">
              <a:solidFill>
                <a:srgbClr val="FFFFFF"/>
              </a:solidFill>
              <a:effectLst/>
              <a:latin typeface="Inter"/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4838716" y="2151688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CONSELHO MUNICIPAL DE MEIO AMBIENTE</a:t>
            </a:r>
            <a:endParaRPr lang="pt-BR" sz="600" dirty="0"/>
          </a:p>
        </p:txBody>
      </p:sp>
      <p:sp>
        <p:nvSpPr>
          <p:cNvPr id="31" name="Retângulo 30"/>
          <p:cNvSpPr/>
          <p:nvPr/>
        </p:nvSpPr>
        <p:spPr>
          <a:xfrm>
            <a:off x="8463178" y="3801317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dirty="0" smtClean="0"/>
              <a:t>CONSELHO MUNICIPAL DE SEGURANÇA PÚBLICA E DEFESA SOCIAL DE CIDADE OCIDENTAL – GO</a:t>
            </a:r>
            <a:endParaRPr lang="pt-BR" sz="450" dirty="0"/>
          </a:p>
        </p:txBody>
      </p:sp>
      <p:sp>
        <p:nvSpPr>
          <p:cNvPr id="32" name="Retângulo 31"/>
          <p:cNvSpPr/>
          <p:nvPr/>
        </p:nvSpPr>
        <p:spPr>
          <a:xfrm>
            <a:off x="8452819" y="3246320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GUARDA CIVIL MUNICIPAL</a:t>
            </a:r>
            <a:endParaRPr lang="pt-BR" sz="600" dirty="0"/>
          </a:p>
        </p:txBody>
      </p:sp>
      <p:sp>
        <p:nvSpPr>
          <p:cNvPr id="33" name="Retângulo 32"/>
          <p:cNvSpPr/>
          <p:nvPr/>
        </p:nvSpPr>
        <p:spPr>
          <a:xfrm>
            <a:off x="6691310" y="2149910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CONSELHO MUNICIPAL DOS DIREITOS DA MULHER</a:t>
            </a:r>
            <a:endParaRPr lang="pt-BR" sz="600" dirty="0"/>
          </a:p>
        </p:txBody>
      </p:sp>
      <p:sp>
        <p:nvSpPr>
          <p:cNvPr id="34" name="Retângulo 33"/>
          <p:cNvSpPr/>
          <p:nvPr/>
        </p:nvSpPr>
        <p:spPr>
          <a:xfrm>
            <a:off x="8460405" y="125270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SEGURANÇA PÚBLICA</a:t>
            </a:r>
            <a:endParaRPr lang="pt-BR" sz="600" b="1" dirty="0"/>
          </a:p>
        </p:txBody>
      </p:sp>
      <p:sp>
        <p:nvSpPr>
          <p:cNvPr id="35" name="Retângulo 34"/>
          <p:cNvSpPr/>
          <p:nvPr/>
        </p:nvSpPr>
        <p:spPr>
          <a:xfrm>
            <a:off x="6676832" y="125270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POLÍTICAS PÚBLICAS PARA A MULHER</a:t>
            </a:r>
            <a:endParaRPr lang="pt-BR" sz="600" b="1" dirty="0"/>
          </a:p>
        </p:txBody>
      </p:sp>
      <p:sp>
        <p:nvSpPr>
          <p:cNvPr id="36" name="Retângulo 35"/>
          <p:cNvSpPr/>
          <p:nvPr/>
        </p:nvSpPr>
        <p:spPr>
          <a:xfrm>
            <a:off x="10234433" y="125270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PROCURADORIA GERAL DO MUNÍCIPIO</a:t>
            </a:r>
            <a:endParaRPr lang="pt-BR" sz="600" b="1" dirty="0"/>
          </a:p>
        </p:txBody>
      </p:sp>
      <p:sp>
        <p:nvSpPr>
          <p:cNvPr id="37" name="Retângulo 36"/>
          <p:cNvSpPr/>
          <p:nvPr/>
        </p:nvSpPr>
        <p:spPr>
          <a:xfrm>
            <a:off x="5752907" y="125829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PLANEJAMENTO URBANO E MOBILIDADE</a:t>
            </a:r>
            <a:endParaRPr lang="pt-BR" sz="600" b="1" dirty="0"/>
          </a:p>
        </p:txBody>
      </p:sp>
      <p:sp>
        <p:nvSpPr>
          <p:cNvPr id="38" name="Retângulo 37"/>
          <p:cNvSpPr/>
          <p:nvPr/>
        </p:nvSpPr>
        <p:spPr>
          <a:xfrm>
            <a:off x="7524148" y="2704293"/>
            <a:ext cx="735725" cy="44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UBSF</a:t>
            </a:r>
            <a:endParaRPr lang="pt-BR" sz="600" dirty="0"/>
          </a:p>
        </p:txBody>
      </p:sp>
      <p:sp>
        <p:nvSpPr>
          <p:cNvPr id="39" name="Retângulo 38"/>
          <p:cNvSpPr/>
          <p:nvPr/>
        </p:nvSpPr>
        <p:spPr>
          <a:xfrm>
            <a:off x="7538628" y="4839590"/>
            <a:ext cx="735725" cy="365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SAMU</a:t>
            </a:r>
            <a:endParaRPr lang="pt-BR" sz="600" dirty="0"/>
          </a:p>
        </p:txBody>
      </p:sp>
      <p:sp>
        <p:nvSpPr>
          <p:cNvPr id="40" name="Retângulo 39"/>
          <p:cNvSpPr/>
          <p:nvPr/>
        </p:nvSpPr>
        <p:spPr>
          <a:xfrm>
            <a:off x="7553106" y="2154340"/>
            <a:ext cx="706767" cy="45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HOSPITAL MUNICIPAL DE CIDADE OCIDENTAL</a:t>
            </a:r>
            <a:endParaRPr lang="pt-BR" sz="600" dirty="0"/>
          </a:p>
        </p:txBody>
      </p:sp>
      <p:sp>
        <p:nvSpPr>
          <p:cNvPr id="41" name="Retângulo 40"/>
          <p:cNvSpPr/>
          <p:nvPr/>
        </p:nvSpPr>
        <p:spPr>
          <a:xfrm>
            <a:off x="7538628" y="3265641"/>
            <a:ext cx="735725" cy="44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CENTRO DE SAÚDE - CEPRE</a:t>
            </a:r>
            <a:endParaRPr lang="pt-BR" sz="600" dirty="0"/>
          </a:p>
        </p:txBody>
      </p:sp>
      <p:sp>
        <p:nvSpPr>
          <p:cNvPr id="42" name="Retângulo 41"/>
          <p:cNvSpPr/>
          <p:nvPr/>
        </p:nvSpPr>
        <p:spPr>
          <a:xfrm>
            <a:off x="7538628" y="3816775"/>
            <a:ext cx="735725" cy="394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EMAD </a:t>
            </a:r>
            <a:endParaRPr lang="pt-BR" sz="600" dirty="0"/>
          </a:p>
        </p:txBody>
      </p:sp>
      <p:sp>
        <p:nvSpPr>
          <p:cNvPr id="43" name="Retângulo 42"/>
          <p:cNvSpPr/>
          <p:nvPr/>
        </p:nvSpPr>
        <p:spPr>
          <a:xfrm>
            <a:off x="7538628" y="4301987"/>
            <a:ext cx="735725" cy="446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ACADEMIA DE SAÚDE</a:t>
            </a:r>
            <a:endParaRPr lang="pt-BR" sz="600" dirty="0"/>
          </a:p>
        </p:txBody>
      </p:sp>
      <p:sp>
        <p:nvSpPr>
          <p:cNvPr id="44" name="Retângulo 43"/>
          <p:cNvSpPr/>
          <p:nvPr/>
        </p:nvSpPr>
        <p:spPr>
          <a:xfrm>
            <a:off x="7538628" y="5295647"/>
            <a:ext cx="735725" cy="397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VIGILÂNCIA SANITÁRIA</a:t>
            </a:r>
            <a:endParaRPr lang="pt-BR" sz="600" dirty="0"/>
          </a:p>
        </p:txBody>
      </p:sp>
      <p:sp>
        <p:nvSpPr>
          <p:cNvPr id="45" name="Retângulo 44"/>
          <p:cNvSpPr/>
          <p:nvPr/>
        </p:nvSpPr>
        <p:spPr>
          <a:xfrm>
            <a:off x="7567209" y="1258291"/>
            <a:ext cx="707144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SAÚDE</a:t>
            </a:r>
            <a:endParaRPr lang="pt-BR" sz="600" b="1" dirty="0"/>
          </a:p>
        </p:txBody>
      </p:sp>
      <p:sp>
        <p:nvSpPr>
          <p:cNvPr id="46" name="Retângulo 45"/>
          <p:cNvSpPr/>
          <p:nvPr/>
        </p:nvSpPr>
        <p:spPr>
          <a:xfrm>
            <a:off x="7529333" y="5797381"/>
            <a:ext cx="735725" cy="397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VIGILÂNCIA EPIDEMIOLOGICA</a:t>
            </a:r>
            <a:endParaRPr lang="pt-BR" sz="600" dirty="0"/>
          </a:p>
        </p:txBody>
      </p:sp>
      <p:sp>
        <p:nvSpPr>
          <p:cNvPr id="47" name="Retângulo 46"/>
          <p:cNvSpPr/>
          <p:nvPr/>
        </p:nvSpPr>
        <p:spPr>
          <a:xfrm>
            <a:off x="7538628" y="6295293"/>
            <a:ext cx="735725" cy="397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VIGILÂNCIA EM SAÚDE</a:t>
            </a:r>
            <a:endParaRPr lang="pt-BR" sz="600" dirty="0"/>
          </a:p>
        </p:txBody>
      </p:sp>
      <p:sp>
        <p:nvSpPr>
          <p:cNvPr id="50" name="Retângulo 49"/>
          <p:cNvSpPr/>
          <p:nvPr/>
        </p:nvSpPr>
        <p:spPr>
          <a:xfrm>
            <a:off x="9350782" y="125270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/>
              <a:t>SECRETARIA MUNICIPAL EXTRAORDINÁRIA</a:t>
            </a:r>
          </a:p>
        </p:txBody>
      </p:sp>
      <p:sp>
        <p:nvSpPr>
          <p:cNvPr id="52" name="Retângulo 51"/>
          <p:cNvSpPr/>
          <p:nvPr/>
        </p:nvSpPr>
        <p:spPr>
          <a:xfrm>
            <a:off x="8463178" y="2712142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dirty="0" smtClean="0"/>
              <a:t>SUPERINTENDÊNCIA </a:t>
            </a:r>
            <a:r>
              <a:rPr lang="pt-BR" sz="500" dirty="0" smtClean="0"/>
              <a:t>MUNICIPAL DE TRÂNSITO</a:t>
            </a:r>
            <a:endParaRPr lang="pt-BR" sz="500" dirty="0"/>
          </a:p>
        </p:txBody>
      </p:sp>
      <p:sp>
        <p:nvSpPr>
          <p:cNvPr id="53" name="Retângulo 52"/>
          <p:cNvSpPr/>
          <p:nvPr/>
        </p:nvSpPr>
        <p:spPr>
          <a:xfrm>
            <a:off x="8463651" y="2157145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dirty="0" smtClean="0"/>
              <a:t>SUPERINTENDÊNCIA MUNICIPAL DE PROTEÇÃO E DEFESA CIVIL</a:t>
            </a:r>
            <a:endParaRPr lang="pt-BR" sz="450" dirty="0"/>
          </a:p>
        </p:txBody>
      </p:sp>
      <p:sp>
        <p:nvSpPr>
          <p:cNvPr id="54" name="Retângulo 53"/>
          <p:cNvSpPr/>
          <p:nvPr/>
        </p:nvSpPr>
        <p:spPr>
          <a:xfrm>
            <a:off x="3967186" y="1282464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b="1" dirty="0" smtClean="0"/>
              <a:t>SECRETARIA MUNICIPAL DE LIMPEZA URBANA</a:t>
            </a:r>
            <a:endParaRPr lang="pt-BR" sz="600" b="1" dirty="0"/>
          </a:p>
        </p:txBody>
      </p:sp>
      <p:sp>
        <p:nvSpPr>
          <p:cNvPr id="55" name="Retângulo 54"/>
          <p:cNvSpPr/>
          <p:nvPr/>
        </p:nvSpPr>
        <p:spPr>
          <a:xfrm>
            <a:off x="11061980" y="1252701"/>
            <a:ext cx="704325" cy="715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 smtClean="0"/>
              <a:t>OCIDENTAL PREV</a:t>
            </a:r>
            <a:endParaRPr lang="pt-BR" sz="500" b="1" dirty="0"/>
          </a:p>
        </p:txBody>
      </p:sp>
      <p:sp>
        <p:nvSpPr>
          <p:cNvPr id="56" name="Retângulo 55"/>
          <p:cNvSpPr/>
          <p:nvPr/>
        </p:nvSpPr>
        <p:spPr>
          <a:xfrm>
            <a:off x="5771739" y="2166618"/>
            <a:ext cx="693493" cy="466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" dirty="0" smtClean="0"/>
              <a:t>FISCALIZAÇÃO DE POSTURAS</a:t>
            </a:r>
            <a:endParaRPr lang="pt-BR" sz="600" dirty="0"/>
          </a:p>
        </p:txBody>
      </p:sp>
    </p:spTree>
    <p:extLst>
      <p:ext uri="{BB962C8B-B14F-4D97-AF65-F5344CB8AC3E}">
        <p14:creationId xmlns:p14="http://schemas.microsoft.com/office/powerpoint/2010/main" val="259969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328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Inter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38</cp:revision>
  <dcterms:created xsi:type="dcterms:W3CDTF">2026-03-09T17:49:09Z</dcterms:created>
  <dcterms:modified xsi:type="dcterms:W3CDTF">2026-03-10T20:06:01Z</dcterms:modified>
</cp:coreProperties>
</file>